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4" r:id="rId2"/>
    <p:sldId id="263"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99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100" d="100"/>
          <a:sy n="100" d="100"/>
        </p:scale>
        <p:origin x="1854" y="-2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124053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4020675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800148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845910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2732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648470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485160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1158096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331475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238631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50221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18E2A8AA-5AB5-47B4-B672-4FCBAA6B18B8}" type="datetimeFigureOut">
              <a:rPr kumimoji="1" lang="ja-JP" altLang="en-US" smtClean="0"/>
              <a:t>2023/4/11</a:t>
            </a:fld>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75EA22FE-2B3F-450C-84F5-DC6393C09D4D}" type="slidenum">
              <a:rPr kumimoji="1" lang="ja-JP" altLang="en-US" smtClean="0"/>
              <a:t>‹#›</a:t>
            </a:fld>
            <a:endParaRPr kumimoji="1" lang="ja-JP" altLang="en-US"/>
          </a:p>
        </p:txBody>
      </p:sp>
    </p:spTree>
    <p:extLst>
      <p:ext uri="{BB962C8B-B14F-4D97-AF65-F5344CB8AC3E}">
        <p14:creationId xmlns:p14="http://schemas.microsoft.com/office/powerpoint/2010/main" val="7792654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8"/>
          <p:cNvSpPr>
            <a:spLocks noChangeArrowheads="1"/>
          </p:cNvSpPr>
          <p:nvPr/>
        </p:nvSpPr>
        <p:spPr bwMode="auto">
          <a:xfrm>
            <a:off x="290205" y="159268"/>
            <a:ext cx="6334787" cy="601336"/>
          </a:xfrm>
          <a:prstGeom prst="rect">
            <a:avLst/>
          </a:prstGeom>
          <a:noFill/>
          <a:ln w="9525">
            <a:no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wrap="square" anchor="ctr">
            <a:no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下川町長選挙・下川町議会議員選挙のお知らせ</a:t>
            </a:r>
            <a:endParaRPr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Rectangle 38"/>
          <p:cNvSpPr>
            <a:spLocks noChangeArrowheads="1"/>
          </p:cNvSpPr>
          <p:nvPr/>
        </p:nvSpPr>
        <p:spPr bwMode="auto">
          <a:xfrm>
            <a:off x="3600794" y="1569279"/>
            <a:ext cx="3116279" cy="41549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午前</a:t>
            </a:r>
            <a:r>
              <a:rPr lang="en-US" altLang="ja-JP" sz="21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時から午後</a:t>
            </a:r>
            <a:r>
              <a:rPr lang="ja-JP" altLang="en-US" sz="21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６</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時まで</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Rectangle 38"/>
          <p:cNvSpPr>
            <a:spLocks noChangeArrowheads="1"/>
          </p:cNvSpPr>
          <p:nvPr/>
        </p:nvSpPr>
        <p:spPr bwMode="auto">
          <a:xfrm>
            <a:off x="3589566" y="1867438"/>
            <a:ext cx="3146759" cy="30777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第２・第３・第４投票所は午前</a:t>
            </a:r>
            <a:r>
              <a:rPr lang="ja-JP" altLang="en-US" sz="1400"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８</a:t>
            </a: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時から</a:t>
            </a:r>
            <a:endParaRPr lang="en-US" altLang="ja-JP" sz="12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38"/>
          <p:cNvSpPr>
            <a:spLocks noChangeArrowheads="1"/>
          </p:cNvSpPr>
          <p:nvPr/>
        </p:nvSpPr>
        <p:spPr bwMode="auto">
          <a:xfrm>
            <a:off x="498852" y="1639825"/>
            <a:ext cx="3992880" cy="646331"/>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20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36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36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23</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65" name="Rectangle 38"/>
          <p:cNvSpPr>
            <a:spLocks noChangeArrowheads="1"/>
          </p:cNvSpPr>
          <p:nvPr/>
        </p:nvSpPr>
        <p:spPr bwMode="auto">
          <a:xfrm>
            <a:off x="249606" y="831565"/>
            <a:ext cx="6544464" cy="507831"/>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回統一地方選挙（</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下川町長選挙・下川町議会議員選挙）が</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、次のとおり行われますのでお知らせいたします。</a:t>
            </a:r>
            <a:endParaRPr lang="en-US" altLang="ja-JP" sz="13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6924" y="5091533"/>
            <a:ext cx="740747" cy="629307"/>
          </a:xfrm>
          <a:prstGeom prst="rect">
            <a:avLst/>
          </a:prstGeom>
        </p:spPr>
      </p:pic>
      <p:graphicFrame>
        <p:nvGraphicFramePr>
          <p:cNvPr id="25" name="表 24"/>
          <p:cNvGraphicFramePr>
            <a:graphicFrameLocks noGrp="1"/>
          </p:cNvGraphicFramePr>
          <p:nvPr>
            <p:extLst>
              <p:ext uri="{D42A27DB-BD31-4B8C-83A1-F6EECF244321}">
                <p14:modId xmlns:p14="http://schemas.microsoft.com/office/powerpoint/2010/main" val="2135247471"/>
              </p:ext>
            </p:extLst>
          </p:nvPr>
        </p:nvGraphicFramePr>
        <p:xfrm>
          <a:off x="290999" y="2220174"/>
          <a:ext cx="6248025" cy="2592000"/>
        </p:xfrm>
        <a:graphic>
          <a:graphicData uri="http://schemas.openxmlformats.org/drawingml/2006/table">
            <a:tbl>
              <a:tblPr firstRow="1" bandRow="1">
                <a:tableStyleId>{7DF18680-E054-41AD-8BC1-D1AEF772440D}</a:tableStyleId>
              </a:tblPr>
              <a:tblGrid>
                <a:gridCol w="781345">
                  <a:extLst>
                    <a:ext uri="{9D8B030D-6E8A-4147-A177-3AD203B41FA5}">
                      <a16:colId xmlns:a16="http://schemas.microsoft.com/office/drawing/2014/main" val="20000"/>
                    </a:ext>
                  </a:extLst>
                </a:gridCol>
                <a:gridCol w="2863570">
                  <a:extLst>
                    <a:ext uri="{9D8B030D-6E8A-4147-A177-3AD203B41FA5}">
                      <a16:colId xmlns:a16="http://schemas.microsoft.com/office/drawing/2014/main" val="20001"/>
                    </a:ext>
                  </a:extLst>
                </a:gridCol>
                <a:gridCol w="2603110">
                  <a:extLst>
                    <a:ext uri="{9D8B030D-6E8A-4147-A177-3AD203B41FA5}">
                      <a16:colId xmlns:a16="http://schemas.microsoft.com/office/drawing/2014/main" val="20002"/>
                    </a:ext>
                  </a:extLst>
                </a:gridCol>
              </a:tblGrid>
              <a:tr h="324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投票区</a:t>
                      </a:r>
                    </a:p>
                  </a:txBody>
                  <a:tcPr anchor="ct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投票区域（公区）</a:t>
                      </a:r>
                    </a:p>
                  </a:txBody>
                  <a:tcPr anchor="ct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投票所</a:t>
                      </a:r>
                    </a:p>
                  </a:txBody>
                  <a:tcPr anchor="ctr"/>
                </a:tc>
                <a:extLst>
                  <a:ext uri="{0D108BD9-81ED-4DB2-BD59-A6C34878D82A}">
                    <a16:rowId xmlns:a16="http://schemas.microsoft.com/office/drawing/2014/main" val="10000"/>
                  </a:ext>
                </a:extLst>
              </a:tr>
              <a:tr h="324000">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第１</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北町・幸町・錦町・旭町・共栄町</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公民館</a:t>
                      </a:r>
                    </a:p>
                  </a:txBody>
                  <a:tcPr anchor="ctr"/>
                </a:tc>
                <a:extLst>
                  <a:ext uri="{0D108BD9-81ED-4DB2-BD59-A6C34878D82A}">
                    <a16:rowId xmlns:a16="http://schemas.microsoft.com/office/drawing/2014/main" val="10001"/>
                  </a:ext>
                </a:extLst>
              </a:tr>
              <a:tr h="324000">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第２</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一の橋</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一の橋コミュニティセンター</a:t>
                      </a:r>
                    </a:p>
                  </a:txBody>
                  <a:tcPr anchor="ctr"/>
                </a:tc>
                <a:extLst>
                  <a:ext uri="{0D108BD9-81ED-4DB2-BD59-A6C34878D82A}">
                    <a16:rowId xmlns:a16="http://schemas.microsoft.com/office/drawing/2014/main" val="10002"/>
                  </a:ext>
                </a:extLst>
              </a:tr>
              <a:tr h="324000">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第３</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上名寄第１、第２、第３</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農村活性化センター</a:t>
                      </a:r>
                    </a:p>
                  </a:txBody>
                  <a:tcPr anchor="ctr"/>
                </a:tc>
                <a:extLst>
                  <a:ext uri="{0D108BD9-81ED-4DB2-BD59-A6C34878D82A}">
                    <a16:rowId xmlns:a16="http://schemas.microsoft.com/office/drawing/2014/main" val="10003"/>
                  </a:ext>
                </a:extLst>
              </a:tr>
              <a:tr h="3240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第４</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班渓</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南部会館</a:t>
                      </a:r>
                    </a:p>
                  </a:txBody>
                  <a:tcPr anchor="ctr"/>
                </a:tc>
                <a:extLst>
                  <a:ext uri="{0D108BD9-81ED-4DB2-BD59-A6C34878D82A}">
                    <a16:rowId xmlns:a16="http://schemas.microsoft.com/office/drawing/2014/main" val="10004"/>
                  </a:ext>
                </a:extLst>
              </a:tr>
              <a:tr h="3240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第５</a:t>
                      </a: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緑町、三和、二の橋</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緑町・三和会館</a:t>
                      </a:r>
                    </a:p>
                  </a:txBody>
                  <a:tcPr anchor="ctr"/>
                </a:tc>
                <a:extLst>
                  <a:ext uri="{0D108BD9-81ED-4DB2-BD59-A6C34878D82A}">
                    <a16:rowId xmlns:a16="http://schemas.microsoft.com/office/drawing/2014/main" val="10005"/>
                  </a:ext>
                </a:extLst>
              </a:tr>
              <a:tr h="3240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第６</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末広、新町</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末広会館</a:t>
                      </a:r>
                    </a:p>
                  </a:txBody>
                  <a:tcPr anchor="ctr"/>
                </a:tc>
                <a:extLst>
                  <a:ext uri="{0D108BD9-81ED-4DB2-BD59-A6C34878D82A}">
                    <a16:rowId xmlns:a16="http://schemas.microsoft.com/office/drawing/2014/main" val="10006"/>
                  </a:ext>
                </a:extLst>
              </a:tr>
              <a:tr h="3240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第７</a:t>
                      </a:r>
                    </a:p>
                  </a:txBody>
                  <a:tcPr anchor="ctr"/>
                </a:tc>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中成南、中成北、元町</a:t>
                      </a:r>
                    </a:p>
                  </a:txBody>
                  <a:tcPr anchor="ctr"/>
                </a:tc>
                <a:tc>
                  <a:txBody>
                    <a:bodyPr/>
                    <a:lstStyle/>
                    <a:p>
                      <a:r>
                        <a:rPr kumimoji="1" lang="ja-JP" altLang="en-US" sz="1300"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下川小学校体育館</a:t>
                      </a:r>
                    </a:p>
                  </a:txBody>
                  <a:tcPr anchor="ctr"/>
                </a:tc>
                <a:extLst>
                  <a:ext uri="{0D108BD9-81ED-4DB2-BD59-A6C34878D82A}">
                    <a16:rowId xmlns:a16="http://schemas.microsoft.com/office/drawing/2014/main" val="10007"/>
                  </a:ext>
                </a:extLst>
              </a:tr>
            </a:tbl>
          </a:graphicData>
        </a:graphic>
      </p:graphicFrame>
      <p:sp>
        <p:nvSpPr>
          <p:cNvPr id="26" name="Rectangle 38"/>
          <p:cNvSpPr>
            <a:spLocks noChangeArrowheads="1"/>
          </p:cNvSpPr>
          <p:nvPr/>
        </p:nvSpPr>
        <p:spPr bwMode="auto">
          <a:xfrm>
            <a:off x="249606" y="4823498"/>
            <a:ext cx="6519575" cy="276999"/>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投票所入場券（はがき）で、自分が投票する投票区、投票所等を確認してください。</a:t>
            </a:r>
            <a:endParaRPr lang="en-US" altLang="ja-JP" sz="12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27" name="表 26"/>
          <p:cNvGraphicFramePr>
            <a:graphicFrameLocks noGrp="1"/>
          </p:cNvGraphicFramePr>
          <p:nvPr>
            <p:extLst>
              <p:ext uri="{D42A27DB-BD31-4B8C-83A1-F6EECF244321}">
                <p14:modId xmlns:p14="http://schemas.microsoft.com/office/powerpoint/2010/main" val="2529033440"/>
              </p:ext>
            </p:extLst>
          </p:nvPr>
        </p:nvGraphicFramePr>
        <p:xfrm>
          <a:off x="282480" y="5496676"/>
          <a:ext cx="5427557" cy="579120"/>
        </p:xfrm>
        <a:graphic>
          <a:graphicData uri="http://schemas.openxmlformats.org/drawingml/2006/table">
            <a:tbl>
              <a:tblPr firstRow="1" bandRow="1">
                <a:tableStyleId>{7DF18680-E054-41AD-8BC1-D1AEF772440D}</a:tableStyleId>
              </a:tblPr>
              <a:tblGrid>
                <a:gridCol w="2624009">
                  <a:extLst>
                    <a:ext uri="{9D8B030D-6E8A-4147-A177-3AD203B41FA5}">
                      <a16:colId xmlns:a16="http://schemas.microsoft.com/office/drawing/2014/main" val="20000"/>
                    </a:ext>
                  </a:extLst>
                </a:gridCol>
                <a:gridCol w="1222280">
                  <a:extLst>
                    <a:ext uri="{9D8B030D-6E8A-4147-A177-3AD203B41FA5}">
                      <a16:colId xmlns:a16="http://schemas.microsoft.com/office/drawing/2014/main" val="20001"/>
                    </a:ext>
                  </a:extLst>
                </a:gridCol>
                <a:gridCol w="1581268">
                  <a:extLst>
                    <a:ext uri="{9D8B030D-6E8A-4147-A177-3AD203B41FA5}">
                      <a16:colId xmlns:a16="http://schemas.microsoft.com/office/drawing/2014/main" val="20002"/>
                    </a:ext>
                  </a:extLst>
                </a:gridCol>
              </a:tblGrid>
              <a:tr h="288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開票場所</a:t>
                      </a:r>
                    </a:p>
                  </a:txBody>
                  <a:tcPr anchor="ct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開票開始時刻</a:t>
                      </a:r>
                    </a:p>
                  </a:txBody>
                  <a:tcPr anchor="ct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参観人数</a:t>
                      </a:r>
                    </a:p>
                  </a:txBody>
                  <a:tcPr anchor="ctr"/>
                </a:tc>
                <a:extLst>
                  <a:ext uri="{0D108BD9-81ED-4DB2-BD59-A6C34878D82A}">
                    <a16:rowId xmlns:a16="http://schemas.microsoft.com/office/drawing/2014/main" val="10000"/>
                  </a:ext>
                </a:extLst>
              </a:tr>
              <a:tr h="288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バスターミナル合同センター</a:t>
                      </a:r>
                    </a:p>
                  </a:txBody>
                  <a:tcP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午後８時</a:t>
                      </a:r>
                    </a:p>
                  </a:txBody>
                  <a:tcP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先着３０名</a:t>
                      </a:r>
                    </a:p>
                  </a:txBody>
                  <a:tcPr/>
                </a:tc>
                <a:extLst>
                  <a:ext uri="{0D108BD9-81ED-4DB2-BD59-A6C34878D82A}">
                    <a16:rowId xmlns:a16="http://schemas.microsoft.com/office/drawing/2014/main" val="10001"/>
                  </a:ext>
                </a:extLst>
              </a:tr>
            </a:tbl>
          </a:graphicData>
        </a:graphic>
      </p:graphicFrame>
      <p:sp>
        <p:nvSpPr>
          <p:cNvPr id="28" name="Rectangle 38"/>
          <p:cNvSpPr>
            <a:spLocks noChangeArrowheads="1"/>
          </p:cNvSpPr>
          <p:nvPr/>
        </p:nvSpPr>
        <p:spPr bwMode="auto">
          <a:xfrm>
            <a:off x="1147963" y="5180343"/>
            <a:ext cx="4995576" cy="369332"/>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800" b="1"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23</a:t>
            </a:r>
            <a:r>
              <a:rPr lang="ja-JP" altLang="en-US" sz="1800" b="1" dirty="0">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18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18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b="1" dirty="0">
                <a:latin typeface="メイリオ" panose="020B0604030504040204" pitchFamily="50" charset="-128"/>
                <a:ea typeface="メイリオ" panose="020B0604030504040204" pitchFamily="50" charset="-128"/>
                <a:cs typeface="メイリオ" panose="020B0604030504040204" pitchFamily="50" charset="-128"/>
              </a:rPr>
              <a:t> 即日開票</a:t>
            </a:r>
            <a:endParaRPr lang="en-US" altLang="ja-JP" sz="1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Rectangle 38"/>
          <p:cNvSpPr>
            <a:spLocks noChangeArrowheads="1"/>
          </p:cNvSpPr>
          <p:nvPr/>
        </p:nvSpPr>
        <p:spPr bwMode="auto">
          <a:xfrm>
            <a:off x="385963" y="8586836"/>
            <a:ext cx="6519575" cy="461665"/>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投票日には、下記のとおり臨時車両を運行しますのでご利用ください。</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投票終了後は、発車場所まで運行いたします。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38" name="表 37"/>
          <p:cNvGraphicFramePr>
            <a:graphicFrameLocks noGrp="1"/>
          </p:cNvGraphicFramePr>
          <p:nvPr>
            <p:extLst>
              <p:ext uri="{D42A27DB-BD31-4B8C-83A1-F6EECF244321}">
                <p14:modId xmlns:p14="http://schemas.microsoft.com/office/powerpoint/2010/main" val="2280955939"/>
              </p:ext>
            </p:extLst>
          </p:nvPr>
        </p:nvGraphicFramePr>
        <p:xfrm>
          <a:off x="444568" y="9071716"/>
          <a:ext cx="5698971" cy="579120"/>
        </p:xfrm>
        <a:graphic>
          <a:graphicData uri="http://schemas.openxmlformats.org/drawingml/2006/table">
            <a:tbl>
              <a:tblPr firstRow="1" bandRow="1">
                <a:tableStyleId>{7DF18680-E054-41AD-8BC1-D1AEF772440D}</a:tableStyleId>
              </a:tblPr>
              <a:tblGrid>
                <a:gridCol w="2089543">
                  <a:extLst>
                    <a:ext uri="{9D8B030D-6E8A-4147-A177-3AD203B41FA5}">
                      <a16:colId xmlns:a16="http://schemas.microsoft.com/office/drawing/2014/main" val="20000"/>
                    </a:ext>
                  </a:extLst>
                </a:gridCol>
                <a:gridCol w="1465260">
                  <a:extLst>
                    <a:ext uri="{9D8B030D-6E8A-4147-A177-3AD203B41FA5}">
                      <a16:colId xmlns:a16="http://schemas.microsoft.com/office/drawing/2014/main" val="20001"/>
                    </a:ext>
                  </a:extLst>
                </a:gridCol>
                <a:gridCol w="2144168">
                  <a:extLst>
                    <a:ext uri="{9D8B030D-6E8A-4147-A177-3AD203B41FA5}">
                      <a16:colId xmlns:a16="http://schemas.microsoft.com/office/drawing/2014/main" val="20002"/>
                    </a:ext>
                  </a:extLst>
                </a:gridCol>
              </a:tblGrid>
              <a:tr h="288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投票所</a:t>
                      </a:r>
                    </a:p>
                  </a:txBody>
                  <a:tcP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発車時間</a:t>
                      </a:r>
                    </a:p>
                  </a:txBody>
                  <a:tcP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発車場所</a:t>
                      </a:r>
                    </a:p>
                  </a:txBody>
                  <a:tcPr/>
                </a:tc>
                <a:extLst>
                  <a:ext uri="{0D108BD9-81ED-4DB2-BD59-A6C34878D82A}">
                    <a16:rowId xmlns:a16="http://schemas.microsoft.com/office/drawing/2014/main" val="10000"/>
                  </a:ext>
                </a:extLst>
              </a:tr>
              <a:tr h="288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農村活性化センター行き</a:t>
                      </a:r>
                    </a:p>
                  </a:txBody>
                  <a:tcP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午前</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時</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45</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分</a:t>
                      </a:r>
                    </a:p>
                  </a:txBody>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上名寄第</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公区会館前</a:t>
                      </a:r>
                    </a:p>
                  </a:txBody>
                  <a:tcPr/>
                </a:tc>
                <a:extLst>
                  <a:ext uri="{0D108BD9-81ED-4DB2-BD59-A6C34878D82A}">
                    <a16:rowId xmlns:a16="http://schemas.microsoft.com/office/drawing/2014/main" val="10001"/>
                  </a:ext>
                </a:extLst>
              </a:tr>
            </a:tbl>
          </a:graphicData>
        </a:graphic>
      </p:graphicFrame>
      <p:sp>
        <p:nvSpPr>
          <p:cNvPr id="39" name="Rectangle 38"/>
          <p:cNvSpPr>
            <a:spLocks noChangeArrowheads="1"/>
          </p:cNvSpPr>
          <p:nvPr/>
        </p:nvSpPr>
        <p:spPr bwMode="auto">
          <a:xfrm>
            <a:off x="-89700" y="1452514"/>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■投票日</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Rectangle 38"/>
          <p:cNvSpPr>
            <a:spLocks noChangeArrowheads="1"/>
          </p:cNvSpPr>
          <p:nvPr/>
        </p:nvSpPr>
        <p:spPr bwMode="auto">
          <a:xfrm>
            <a:off x="-103199" y="5118314"/>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■開票</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Rectangle 38"/>
          <p:cNvSpPr>
            <a:spLocks noChangeArrowheads="1"/>
          </p:cNvSpPr>
          <p:nvPr/>
        </p:nvSpPr>
        <p:spPr bwMode="auto">
          <a:xfrm>
            <a:off x="-103199" y="8250966"/>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■臨時車両の運行</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正方形/長方形 23">
            <a:extLst>
              <a:ext uri="{FF2B5EF4-FFF2-40B4-BE49-F238E27FC236}">
                <a16:creationId xmlns:a16="http://schemas.microsoft.com/office/drawing/2014/main" id="{5F294CCE-BDE4-4A7F-8A4A-7D4C1BD62D75}"/>
              </a:ext>
            </a:extLst>
          </p:cNvPr>
          <p:cNvSpPr/>
          <p:nvPr/>
        </p:nvSpPr>
        <p:spPr>
          <a:xfrm>
            <a:off x="285580" y="6087488"/>
            <a:ext cx="5857959" cy="2163478"/>
          </a:xfrm>
          <a:prstGeom prst="rect">
            <a:avLst/>
          </a:pr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0" name="グループ化 29">
            <a:extLst>
              <a:ext uri="{FF2B5EF4-FFF2-40B4-BE49-F238E27FC236}">
                <a16:creationId xmlns:a16="http://schemas.microsoft.com/office/drawing/2014/main" id="{34C08DE8-4F12-4E5B-BB1A-94C8664CE5E8}"/>
              </a:ext>
            </a:extLst>
          </p:cNvPr>
          <p:cNvGrpSpPr/>
          <p:nvPr/>
        </p:nvGrpSpPr>
        <p:grpSpPr>
          <a:xfrm>
            <a:off x="285580" y="6099399"/>
            <a:ext cx="6519575" cy="2132057"/>
            <a:chOff x="285580" y="6843687"/>
            <a:chExt cx="6519575" cy="2892352"/>
          </a:xfrm>
        </p:grpSpPr>
        <p:sp>
          <p:nvSpPr>
            <p:cNvPr id="31" name="Rectangle 38">
              <a:extLst>
                <a:ext uri="{FF2B5EF4-FFF2-40B4-BE49-F238E27FC236}">
                  <a16:creationId xmlns:a16="http://schemas.microsoft.com/office/drawing/2014/main" id="{28722D59-AF8F-4FAC-904B-22A14B2F2B9B}"/>
                </a:ext>
              </a:extLst>
            </p:cNvPr>
            <p:cNvSpPr>
              <a:spLocks noChangeArrowheads="1"/>
            </p:cNvSpPr>
            <p:nvPr/>
          </p:nvSpPr>
          <p:spPr bwMode="auto">
            <a:xfrm>
              <a:off x="285580" y="6843687"/>
              <a:ext cx="6519575" cy="417531"/>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b="1" u="sng"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u="sng" dirty="0">
                  <a:solidFill>
                    <a:schemeClr val="accent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開票速報について</a:t>
              </a:r>
              <a:endParaRPr lang="en-US" altLang="ja-JP" sz="1400" b="1" u="sng" dirty="0">
                <a:solidFill>
                  <a:schemeClr val="accent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Rectangle 38">
              <a:extLst>
                <a:ext uri="{FF2B5EF4-FFF2-40B4-BE49-F238E27FC236}">
                  <a16:creationId xmlns:a16="http://schemas.microsoft.com/office/drawing/2014/main" id="{0C172C41-1F32-4FA2-A253-4D8E243245F4}"/>
                </a:ext>
              </a:extLst>
            </p:cNvPr>
            <p:cNvSpPr>
              <a:spLocks noChangeArrowheads="1"/>
            </p:cNvSpPr>
            <p:nvPr/>
          </p:nvSpPr>
          <p:spPr bwMode="auto">
            <a:xfrm>
              <a:off x="447506" y="7262172"/>
              <a:ext cx="5825704" cy="247386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１ 日　　時  　</a:t>
              </a:r>
              <a:r>
                <a:rPr lang="en-US" altLang="ja-JP" sz="125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25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23</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日（日）午後</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時</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45</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分から午後</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時まで</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開票状況により閉鎖時刻を延長・短縮する場合があります。　</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２ 場　　所  　公民館大ホール（幸町</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95</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番地）</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３ 速報内容  　開票速報をステージスクリーンに投影し各候補者の得票数</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　　　　　　　を掲示</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　　　　　　　（掲示予定時刻）①</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頃 ②</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21</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00</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頃 ③</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21</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50" b="1" dirty="0">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頃</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４ 注意事項　  ①会場内で飲食をしないこと。</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　　　　　　　②他の観覧者の妨害になるような行為はしないこと。</a:t>
              </a:r>
              <a:endParaRPr lang="en-US" altLang="ja-JP" sz="125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50" b="1" dirty="0">
                  <a:latin typeface="メイリオ" panose="020B0604030504040204" pitchFamily="50" charset="-128"/>
                  <a:ea typeface="メイリオ" panose="020B0604030504040204" pitchFamily="50" charset="-128"/>
                  <a:cs typeface="メイリオ" panose="020B0604030504040204" pitchFamily="50" charset="-128"/>
                </a:rPr>
                <a:t>　　　　　　　③酒気を帯びている方は入場することができません。 </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3294447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38"/>
          <p:cNvSpPr>
            <a:spLocks noChangeArrowheads="1"/>
          </p:cNvSpPr>
          <p:nvPr/>
        </p:nvSpPr>
        <p:spPr bwMode="auto">
          <a:xfrm>
            <a:off x="0" y="5189385"/>
            <a:ext cx="6544464" cy="161582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5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（１）仕事や旅行などで選挙期間中、町外に滞在している方は、滞在先の</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市町村で投票することができます。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（２）北海道選挙管理委員会が指定する病院や老人ホームに入院・入所されて</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いる方は、その施設内で投票することができます。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（３）身体が不自由なため投票所での投票が困難である方（身体障害者手帳等をお持ち</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で一定の障害のある方、介護保険被保険者証の要介護状態区分が「要介護５」で</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ある方）は、在宅で投票ができる制度があります。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郵便投票の請求は、投票日の</a:t>
            </a:r>
            <a:r>
              <a:rPr lang="en-US" altLang="ja-JP" sz="1200" b="1" u="sng"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日前までに</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請求してください。</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Rectangle 38"/>
          <p:cNvSpPr>
            <a:spLocks noChangeArrowheads="1"/>
          </p:cNvSpPr>
          <p:nvPr/>
        </p:nvSpPr>
        <p:spPr bwMode="auto">
          <a:xfrm>
            <a:off x="240683" y="9415545"/>
            <a:ext cx="6428139" cy="292388"/>
          </a:xfrm>
          <a:prstGeom prst="rect">
            <a:avLst/>
          </a:prstGeom>
          <a:noFill/>
          <a:ln w="9525">
            <a:solidFill>
              <a:srgbClr val="000000"/>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■お問い合わせ　下川町選挙管理委員会事務局　電話</a:t>
            </a:r>
            <a:r>
              <a:rPr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4-2511(</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内線</a:t>
            </a:r>
            <a:r>
              <a:rPr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225)</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Rectangle 38"/>
          <p:cNvSpPr>
            <a:spLocks noChangeArrowheads="1"/>
          </p:cNvSpPr>
          <p:nvPr/>
        </p:nvSpPr>
        <p:spPr bwMode="auto">
          <a:xfrm>
            <a:off x="151286" y="4418745"/>
            <a:ext cx="6544464" cy="83099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投票日に期日前投票と同様の事由に該当する方は、滞在先の市町村等で不在者投票</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をすることができます。なお、不在者投票は、あらかじめ選挙人名簿登録のある選</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挙管理委員会に投票用紙などの請求手続きが必要となりますので、お早めに手続き</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をお願いいたします。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0" name="図 6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1655" y="6354478"/>
            <a:ext cx="631461" cy="702599"/>
          </a:xfrm>
          <a:prstGeom prst="rect">
            <a:avLst/>
          </a:prstGeom>
        </p:spPr>
      </p:pic>
      <p:pic>
        <p:nvPicPr>
          <p:cNvPr id="75" name="図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1429" y="5096444"/>
            <a:ext cx="833035" cy="673275"/>
          </a:xfrm>
          <a:prstGeom prst="rect">
            <a:avLst/>
          </a:prstGeom>
        </p:spPr>
      </p:pic>
      <p:sp>
        <p:nvSpPr>
          <p:cNvPr id="21" name="Rectangle 38"/>
          <p:cNvSpPr>
            <a:spLocks noChangeArrowheads="1"/>
          </p:cNvSpPr>
          <p:nvPr/>
        </p:nvSpPr>
        <p:spPr bwMode="auto">
          <a:xfrm>
            <a:off x="151286" y="2256685"/>
            <a:ext cx="6544464" cy="29238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　投票日に仕事や旅行などの予定がある方は、期日前投票をすることができます。</a:t>
            </a:r>
            <a:endParaRPr lang="en-US" altLang="ja-JP" sz="1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Rectangle 38"/>
          <p:cNvSpPr>
            <a:spLocks noChangeArrowheads="1"/>
          </p:cNvSpPr>
          <p:nvPr/>
        </p:nvSpPr>
        <p:spPr bwMode="auto">
          <a:xfrm>
            <a:off x="-241492" y="1950311"/>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■期日前投票</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Rectangle 38"/>
          <p:cNvSpPr>
            <a:spLocks noChangeArrowheads="1"/>
          </p:cNvSpPr>
          <p:nvPr/>
        </p:nvSpPr>
        <p:spPr bwMode="auto">
          <a:xfrm>
            <a:off x="-188670" y="4107800"/>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■不在者投票</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Rectangle 38"/>
          <p:cNvSpPr>
            <a:spLocks noChangeArrowheads="1"/>
          </p:cNvSpPr>
          <p:nvPr/>
        </p:nvSpPr>
        <p:spPr bwMode="auto">
          <a:xfrm>
            <a:off x="124358" y="3430060"/>
            <a:ext cx="6544464" cy="646331"/>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入場券は、</a:t>
            </a:r>
            <a:r>
              <a:rPr lang="en-US" altLang="ja-JP"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r>
              <a:rPr lang="ja-JP" altLang="en-US"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日から期日前投票開始の</a:t>
            </a:r>
            <a:r>
              <a:rPr lang="en-US" altLang="ja-JP"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19</a:t>
            </a:r>
            <a:r>
              <a:rPr lang="ja-JP" altLang="en-US" sz="1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日ごろ</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に郵送される予定です。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なお、入場券が届いていない場合や住所等に誤りがあった場合は、選挙管理委員会まで</a:t>
            </a:r>
            <a:r>
              <a:rPr lang="ja-JP" altLang="en-US" sz="1200" b="1" dirty="0" err="1">
                <a:latin typeface="メイリオ" panose="020B0604030504040204" pitchFamily="50" charset="-128"/>
                <a:ea typeface="メイリオ" panose="020B0604030504040204" pitchFamily="50" charset="-128"/>
                <a:cs typeface="メイリオ" panose="020B0604030504040204" pitchFamily="50" charset="-128"/>
              </a:rPr>
              <a:t>ご</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連絡をお願いいたします。</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38">
            <a:extLst>
              <a:ext uri="{FF2B5EF4-FFF2-40B4-BE49-F238E27FC236}">
                <a16:creationId xmlns:a16="http://schemas.microsoft.com/office/drawing/2014/main" id="{7C8458EC-5CFC-4339-95CF-3E707F72C3FB}"/>
              </a:ext>
            </a:extLst>
          </p:cNvPr>
          <p:cNvSpPr>
            <a:spLocks noChangeArrowheads="1"/>
          </p:cNvSpPr>
          <p:nvPr/>
        </p:nvSpPr>
        <p:spPr bwMode="auto">
          <a:xfrm>
            <a:off x="-177553" y="6847929"/>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■特例郵便等投票</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Rectangle 38">
            <a:extLst>
              <a:ext uri="{FF2B5EF4-FFF2-40B4-BE49-F238E27FC236}">
                <a16:creationId xmlns:a16="http://schemas.microsoft.com/office/drawing/2014/main" id="{8798C8BE-249B-4D21-A7CD-0BD08F1D85D7}"/>
              </a:ext>
            </a:extLst>
          </p:cNvPr>
          <p:cNvSpPr>
            <a:spLocks noChangeArrowheads="1"/>
          </p:cNvSpPr>
          <p:nvPr/>
        </p:nvSpPr>
        <p:spPr bwMode="auto">
          <a:xfrm>
            <a:off x="151286" y="7189404"/>
            <a:ext cx="6544464" cy="1200329"/>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新型コロナウイルス感染症で自宅療養等をしている方（特定患者等に該当する方）で、</a:t>
            </a: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投票用紙等の請求時において、外出自粛要請又は隔離・停留の措置に係る期間が投票を</a:t>
            </a: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しようとする選挙の期日の公示日の翌日から選挙当日までの期間にかかると見込まれる</a:t>
            </a: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方につきましては、特例郵便等投票が可能です。手続きにお時間を要しますので、お早</a:t>
            </a:r>
          </a:p>
          <a:p>
            <a:pPr>
              <a:spcBef>
                <a:spcPct val="0"/>
              </a:spcBef>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めに選挙管理委員会にお問い合わせください。</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濃厚接触者は、特例郵便等投票の対象ではありません。</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5" name="表 14">
            <a:extLst>
              <a:ext uri="{FF2B5EF4-FFF2-40B4-BE49-F238E27FC236}">
                <a16:creationId xmlns:a16="http://schemas.microsoft.com/office/drawing/2014/main" id="{B1A0AA27-9AAC-4EF9-A2EB-FFFEFE21A4F2}"/>
              </a:ext>
            </a:extLst>
          </p:cNvPr>
          <p:cNvGraphicFramePr>
            <a:graphicFrameLocks noGrp="1"/>
          </p:cNvGraphicFramePr>
          <p:nvPr>
            <p:extLst>
              <p:ext uri="{D42A27DB-BD31-4B8C-83A1-F6EECF244321}">
                <p14:modId xmlns:p14="http://schemas.microsoft.com/office/powerpoint/2010/main" val="3443223580"/>
              </p:ext>
            </p:extLst>
          </p:nvPr>
        </p:nvGraphicFramePr>
        <p:xfrm>
          <a:off x="189177" y="2508706"/>
          <a:ext cx="6516423" cy="919680"/>
        </p:xfrm>
        <a:graphic>
          <a:graphicData uri="http://schemas.openxmlformats.org/drawingml/2006/table">
            <a:tbl>
              <a:tblPr firstRow="1" bandRow="1">
                <a:tableStyleId>{7DF18680-E054-41AD-8BC1-D1AEF772440D}</a:tableStyleId>
              </a:tblPr>
              <a:tblGrid>
                <a:gridCol w="1598058">
                  <a:extLst>
                    <a:ext uri="{9D8B030D-6E8A-4147-A177-3AD203B41FA5}">
                      <a16:colId xmlns:a16="http://schemas.microsoft.com/office/drawing/2014/main" val="20000"/>
                    </a:ext>
                  </a:extLst>
                </a:gridCol>
                <a:gridCol w="2550848">
                  <a:extLst>
                    <a:ext uri="{9D8B030D-6E8A-4147-A177-3AD203B41FA5}">
                      <a16:colId xmlns:a16="http://schemas.microsoft.com/office/drawing/2014/main" val="20001"/>
                    </a:ext>
                  </a:extLst>
                </a:gridCol>
                <a:gridCol w="2367517">
                  <a:extLst>
                    <a:ext uri="{9D8B030D-6E8A-4147-A177-3AD203B41FA5}">
                      <a16:colId xmlns:a16="http://schemas.microsoft.com/office/drawing/2014/main" val="20002"/>
                    </a:ext>
                  </a:extLst>
                </a:gridCol>
              </a:tblGrid>
              <a:tr h="43200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期日前投票所</a:t>
                      </a:r>
                    </a:p>
                  </a:txBody>
                  <a:tcPr anchor="ctr"/>
                </a:tc>
                <a:tc>
                  <a:txBody>
                    <a:bodyPr/>
                    <a:lstStyle/>
                    <a:p>
                      <a:pPr algn="ct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期　間</a:t>
                      </a:r>
                    </a:p>
                  </a:txBody>
                  <a:tcPr anchor="ctr"/>
                </a:tc>
                <a:tc>
                  <a:txBody>
                    <a:bodyPr/>
                    <a:lstStyle/>
                    <a:p>
                      <a:pPr algn="ct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時　間</a:t>
                      </a:r>
                    </a:p>
                  </a:txBody>
                  <a:tcPr anchor="ctr"/>
                </a:tc>
                <a:extLst>
                  <a:ext uri="{0D108BD9-81ED-4DB2-BD59-A6C34878D82A}">
                    <a16:rowId xmlns:a16="http://schemas.microsoft.com/office/drawing/2014/main" val="10000"/>
                  </a:ext>
                </a:extLst>
              </a:tr>
              <a:tr h="432000">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公民館２階</a:t>
                      </a:r>
                      <a:endPar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視聴覚室</a:t>
                      </a:r>
                    </a:p>
                  </a:txBody>
                  <a:tcPr anchor="ctr"/>
                </a:tc>
                <a:tc>
                  <a:txBody>
                    <a:bodyPr/>
                    <a:lstStyle/>
                    <a:p>
                      <a:pPr algn="ct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19</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水</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 ～ </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22</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土</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午前</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時</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30</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分～午後</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時</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00</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分（土・日含む）</a:t>
                      </a:r>
                    </a:p>
                  </a:txBody>
                  <a:tcPr anchor="ctr"/>
                </a:tc>
                <a:extLst>
                  <a:ext uri="{0D108BD9-81ED-4DB2-BD59-A6C34878D82A}">
                    <a16:rowId xmlns:a16="http://schemas.microsoft.com/office/drawing/2014/main" val="10001"/>
                  </a:ext>
                </a:extLst>
              </a:tr>
            </a:tbl>
          </a:graphicData>
        </a:graphic>
      </p:graphicFrame>
      <p:sp>
        <p:nvSpPr>
          <p:cNvPr id="16" name="Rectangle 38">
            <a:extLst>
              <a:ext uri="{FF2B5EF4-FFF2-40B4-BE49-F238E27FC236}">
                <a16:creationId xmlns:a16="http://schemas.microsoft.com/office/drawing/2014/main" id="{4FF1B2AF-2FC9-48C8-A9D7-DDA57377A547}"/>
              </a:ext>
            </a:extLst>
          </p:cNvPr>
          <p:cNvSpPr>
            <a:spLocks noChangeArrowheads="1"/>
          </p:cNvSpPr>
          <p:nvPr/>
        </p:nvSpPr>
        <p:spPr bwMode="auto">
          <a:xfrm>
            <a:off x="-177553" y="264117"/>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■投票できる方</a:t>
            </a:r>
            <a:r>
              <a:rPr lang="ja-JP" altLang="en-US" sz="1800" b="1" dirty="0">
                <a:latin typeface="メイリオ" panose="020B0604030504040204" pitchFamily="50" charset="-128"/>
                <a:ea typeface="メイリオ" panose="020B0604030504040204" pitchFamily="50" charset="-128"/>
                <a:cs typeface="メイリオ" panose="020B0604030504040204" pitchFamily="50" charset="-128"/>
              </a:rPr>
              <a:t>（選挙人名簿に登録されている方）</a:t>
            </a:r>
            <a:endParaRPr lang="en-US" altLang="ja-JP" sz="18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7" name="表 16">
            <a:extLst>
              <a:ext uri="{FF2B5EF4-FFF2-40B4-BE49-F238E27FC236}">
                <a16:creationId xmlns:a16="http://schemas.microsoft.com/office/drawing/2014/main" id="{7054346E-575C-4AB4-8B28-9040BBEF18E7}"/>
              </a:ext>
            </a:extLst>
          </p:cNvPr>
          <p:cNvGraphicFramePr>
            <a:graphicFrameLocks noGrp="1"/>
          </p:cNvGraphicFramePr>
          <p:nvPr>
            <p:extLst>
              <p:ext uri="{D42A27DB-BD31-4B8C-83A1-F6EECF244321}">
                <p14:modId xmlns:p14="http://schemas.microsoft.com/office/powerpoint/2010/main" val="683235262"/>
              </p:ext>
            </p:extLst>
          </p:nvPr>
        </p:nvGraphicFramePr>
        <p:xfrm>
          <a:off x="185909" y="630499"/>
          <a:ext cx="6423269" cy="997024"/>
        </p:xfrm>
        <a:graphic>
          <a:graphicData uri="http://schemas.openxmlformats.org/drawingml/2006/table">
            <a:tbl>
              <a:tblPr firstRow="1" bandRow="1">
                <a:tableStyleId>{7DF18680-E054-41AD-8BC1-D1AEF772440D}</a:tableStyleId>
              </a:tblPr>
              <a:tblGrid>
                <a:gridCol w="2961328">
                  <a:extLst>
                    <a:ext uri="{9D8B030D-6E8A-4147-A177-3AD203B41FA5}">
                      <a16:colId xmlns:a16="http://schemas.microsoft.com/office/drawing/2014/main" val="20000"/>
                    </a:ext>
                  </a:extLst>
                </a:gridCol>
                <a:gridCol w="3461941">
                  <a:extLst>
                    <a:ext uri="{9D8B030D-6E8A-4147-A177-3AD203B41FA5}">
                      <a16:colId xmlns:a16="http://schemas.microsoft.com/office/drawing/2014/main" val="20001"/>
                    </a:ext>
                  </a:extLst>
                </a:gridCol>
              </a:tblGrid>
              <a:tr h="236687">
                <a:tc>
                  <a:txBody>
                    <a:bodyPr/>
                    <a:lstStyle/>
                    <a:p>
                      <a:pPr algn="ct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年齢要件</a:t>
                      </a:r>
                    </a:p>
                  </a:txBody>
                  <a:tcPr anchor="ctr"/>
                </a:tc>
                <a:tc>
                  <a:txBody>
                    <a:bodyPr/>
                    <a:lstStyle/>
                    <a:p>
                      <a:pPr algn="ct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住所要件</a:t>
                      </a:r>
                    </a:p>
                  </a:txBody>
                  <a:tcPr anchor="ctr"/>
                </a:tc>
                <a:extLst>
                  <a:ext uri="{0D108BD9-81ED-4DB2-BD59-A6C34878D82A}">
                    <a16:rowId xmlns:a16="http://schemas.microsoft.com/office/drawing/2014/main" val="10000"/>
                  </a:ext>
                </a:extLst>
              </a:tr>
              <a:tr h="692224">
                <a:tc>
                  <a:txBody>
                    <a:bodyPr/>
                    <a:lstStyle/>
                    <a:p>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平成</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24</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日までに生まれた方（満</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18</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歳以上）</a:t>
                      </a: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令和</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5</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日現在で、下川町に住所を有し、引き続き</a:t>
                      </a:r>
                      <a:r>
                        <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カ月以上住民基本台帳に登録されている方</a:t>
                      </a:r>
                      <a:endParaRPr kumimoji="1" lang="en-US" altLang="ja-JP" sz="1300" b="1"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tc>
                <a:extLst>
                  <a:ext uri="{0D108BD9-81ED-4DB2-BD59-A6C34878D82A}">
                    <a16:rowId xmlns:a16="http://schemas.microsoft.com/office/drawing/2014/main" val="10001"/>
                  </a:ext>
                </a:extLst>
              </a:tr>
            </a:tbl>
          </a:graphicData>
        </a:graphic>
      </p:graphicFrame>
      <p:sp>
        <p:nvSpPr>
          <p:cNvPr id="18" name="正方形/長方形 17">
            <a:extLst>
              <a:ext uri="{FF2B5EF4-FFF2-40B4-BE49-F238E27FC236}">
                <a16:creationId xmlns:a16="http://schemas.microsoft.com/office/drawing/2014/main" id="{1C96B368-44A8-430E-9F58-7B9973BA6869}"/>
              </a:ext>
            </a:extLst>
          </p:cNvPr>
          <p:cNvSpPr/>
          <p:nvPr/>
        </p:nvSpPr>
        <p:spPr>
          <a:xfrm>
            <a:off x="151286" y="1628397"/>
            <a:ext cx="5318967" cy="292388"/>
          </a:xfrm>
          <a:prstGeom prst="rect">
            <a:avLst/>
          </a:prstGeom>
        </p:spPr>
        <p:txBody>
          <a:bodyPr wrap="square">
            <a:spAutoFit/>
          </a:bodyPr>
          <a:lstStyle/>
          <a:p>
            <a:pPr defTabSz="685800">
              <a:defRPr/>
            </a:pPr>
            <a:r>
              <a:rPr lang="en-US" altLang="ja-JP" sz="13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b="1" u="sng" dirty="0">
                <a:latin typeface="メイリオ" panose="020B0604030504040204" pitchFamily="50" charset="-128"/>
                <a:ea typeface="メイリオ" panose="020B0604030504040204" pitchFamily="50" charset="-128"/>
                <a:cs typeface="メイリオ" panose="020B0604030504040204" pitchFamily="50" charset="-128"/>
              </a:rPr>
              <a:t>なお、投票日前に</a:t>
            </a:r>
            <a:r>
              <a:rPr lang="ja-JP" altLang="en-US" sz="1300"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町外</a:t>
            </a:r>
            <a:r>
              <a:rPr lang="ja-JP" altLang="en-US" sz="1300" b="1" u="sng" dirty="0">
                <a:latin typeface="メイリオ" panose="020B0604030504040204" pitchFamily="50" charset="-128"/>
                <a:ea typeface="メイリオ" panose="020B0604030504040204" pitchFamily="50" charset="-128"/>
                <a:cs typeface="メイリオ" panose="020B0604030504040204" pitchFamily="50" charset="-128"/>
              </a:rPr>
              <a:t>へ転出された方は投票できません。</a:t>
            </a:r>
            <a:endParaRPr lang="en-US" altLang="ja-JP" sz="13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Rectangle 38">
            <a:extLst>
              <a:ext uri="{FF2B5EF4-FFF2-40B4-BE49-F238E27FC236}">
                <a16:creationId xmlns:a16="http://schemas.microsoft.com/office/drawing/2014/main" id="{53830077-60A4-420F-BD4D-18840B3C6E66}"/>
              </a:ext>
            </a:extLst>
          </p:cNvPr>
          <p:cNvSpPr>
            <a:spLocks noChangeArrowheads="1"/>
          </p:cNvSpPr>
          <p:nvPr/>
        </p:nvSpPr>
        <p:spPr bwMode="auto">
          <a:xfrm>
            <a:off x="-177553" y="8450646"/>
            <a:ext cx="6544464" cy="43088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■無投票の場合</a:t>
            </a:r>
            <a:endParaRPr lang="en-US" altLang="ja-JP" sz="2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Rectangle 38">
            <a:extLst>
              <a:ext uri="{FF2B5EF4-FFF2-40B4-BE49-F238E27FC236}">
                <a16:creationId xmlns:a16="http://schemas.microsoft.com/office/drawing/2014/main" id="{D1972841-3DE4-42F9-BCE5-2A626AB4D3E7}"/>
              </a:ext>
            </a:extLst>
          </p:cNvPr>
          <p:cNvSpPr>
            <a:spLocks noChangeArrowheads="1"/>
          </p:cNvSpPr>
          <p:nvPr/>
        </p:nvSpPr>
        <p:spPr bwMode="auto">
          <a:xfrm>
            <a:off x="151286" y="8784327"/>
            <a:ext cx="6544464" cy="461665"/>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町長選挙及び町議会議員選挙の</a:t>
            </a: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告示日（４月１８日）に候補者届出数が、選挙すべき数が　</a:t>
            </a:r>
          </a:p>
          <a:p>
            <a:pPr eaLnBrk="1" hangingPunct="1">
              <a:spcBef>
                <a:spcPct val="0"/>
              </a:spcBef>
              <a:buFontTx/>
              <a:buNone/>
            </a:pPr>
            <a:r>
              <a:rPr lang="ja-JP" altLang="en-US" sz="1200" b="1" u="sng" dirty="0">
                <a:latin typeface="メイリオ" panose="020B0604030504040204" pitchFamily="50" charset="-128"/>
                <a:ea typeface="メイリオ" panose="020B0604030504040204" pitchFamily="50" charset="-128"/>
                <a:cs typeface="メイリオ" panose="020B0604030504040204" pitchFamily="50" charset="-128"/>
              </a:rPr>
              <a:t>　定数を超えなかった場合は無投票となり、４月２３日の投票、期日前投票等行われません。</a:t>
            </a:r>
            <a:endParaRPr lang="en-US" altLang="ja-JP" sz="12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8445978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1757</TotalTime>
  <Words>975</Words>
  <Application>Microsoft Office PowerPoint</Application>
  <PresentationFormat>A4 210 x 297 mm</PresentationFormat>
  <Paragraphs>100</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メイリオ</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FJ-USER</dc:creator>
  <cp:lastModifiedBy> </cp:lastModifiedBy>
  <cp:revision>121</cp:revision>
  <cp:lastPrinted>2022-06-11T06:28:55Z</cp:lastPrinted>
  <dcterms:created xsi:type="dcterms:W3CDTF">2017-09-27T02:06:52Z</dcterms:created>
  <dcterms:modified xsi:type="dcterms:W3CDTF">2023-04-11T11:08:38Z</dcterms:modified>
</cp:coreProperties>
</file>